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2"/>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400" r:id="rId53"/>
    <p:sldId id="399" r:id="rId54"/>
    <p:sldId id="312" r:id="rId55"/>
    <p:sldId id="343" r:id="rId56"/>
    <p:sldId id="365" r:id="rId57"/>
    <p:sldId id="344" r:id="rId58"/>
    <p:sldId id="342" r:id="rId59"/>
    <p:sldId id="281" r:id="rId60"/>
    <p:sldId id="280" r:id="rId61"/>
    <p:sldId id="276" r:id="rId62"/>
    <p:sldId id="266" r:id="rId63"/>
    <p:sldId id="291" r:id="rId64"/>
    <p:sldId id="267" r:id="rId65"/>
    <p:sldId id="279" r:id="rId66"/>
    <p:sldId id="352" r:id="rId67"/>
    <p:sldId id="287" r:id="rId68"/>
    <p:sldId id="394" r:id="rId69"/>
    <p:sldId id="397" r:id="rId70"/>
    <p:sldId id="395" r:id="rId71"/>
    <p:sldId id="396" r:id="rId72"/>
    <p:sldId id="379" r:id="rId73"/>
    <p:sldId id="380" r:id="rId74"/>
    <p:sldId id="346" r:id="rId75"/>
    <p:sldId id="347" r:id="rId76"/>
    <p:sldId id="369" r:id="rId77"/>
    <p:sldId id="376" r:id="rId78"/>
    <p:sldId id="377" r:id="rId79"/>
    <p:sldId id="372" r:id="rId80"/>
    <p:sldId id="351" r:id="rId81"/>
    <p:sldId id="393" r:id="rId82"/>
    <p:sldId id="356" r:id="rId83"/>
    <p:sldId id="389" r:id="rId84"/>
    <p:sldId id="366" r:id="rId85"/>
    <p:sldId id="391" r:id="rId86"/>
    <p:sldId id="398" r:id="rId87"/>
    <p:sldId id="373" r:id="rId88"/>
    <p:sldId id="308" r:id="rId89"/>
    <p:sldId id="293" r:id="rId90"/>
    <p:sldId id="30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4"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4"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13-Sep-20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t>13-Sep-20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t>13-Sep-20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t>13-Sep-20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t>13-Sep-20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13-Sep-20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t>13-Sep-20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t>13-Sep-20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t>13-Sep-20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13-Sep-20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13-Sep-20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13-Sep-20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13-Sep-20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7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2.png"/><Relationship Id="rId9" Type="http://schemas.openxmlformats.org/officeDocument/2006/relationships/image" Target="../media/image78.png"/><Relationship Id="rId1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Conductance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a:t>
            </a:r>
            <a:r>
              <a:rPr lang="en-US">
                <a:latin typeface="Times New Roman" pitchFamily="18" charset="0"/>
                <a:cs typeface="Times New Roman" pitchFamily="18" charset="0"/>
              </a:rPr>
              <a:t>Current </a:t>
            </a:r>
            <a:r>
              <a:rPr lang="en-US"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Magnetic </a:t>
                </a:r>
                <a:r>
                  <a:rPr lang="en-US" sz="2400" dirty="0" smtClean="0">
                    <a:latin typeface="Times New Roman" pitchFamily="18" charset="0"/>
                    <a:cs typeface="Times New Roman" pitchFamily="18" charset="0"/>
                  </a:rPr>
                  <a:t>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a:t>
                </a:r>
                <a:r>
                  <a:rPr lang="en-US" dirty="0" smtClean="0">
                    <a:latin typeface="Times New Roman" pitchFamily="18" charset="0"/>
                    <a:cs typeface="Times New Roman" pitchFamily="18" charset="0"/>
                  </a:rPr>
                  <a:t>voltage, low </a:t>
                </a:r>
                <a:r>
                  <a:rPr lang="en-US" dirty="0" smtClean="0">
                    <a:latin typeface="Times New Roman" pitchFamily="18" charset="0"/>
                    <a:cs typeface="Times New Roman" pitchFamily="18" charset="0"/>
                  </a:rPr>
                  <a:t>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a:t>
                </a:r>
                <a:r>
                  <a:rPr lang="en-US" dirty="0" smtClean="0">
                    <a:latin typeface="Times New Roman" pitchFamily="18" charset="0"/>
                    <a:cs typeface="Times New Roman" pitchFamily="18" charset="0"/>
                  </a:rPr>
                  <a:t>Model for </a:t>
                </a:r>
                <a:r>
                  <a:rPr lang="en-US" dirty="0" smtClean="0">
                    <a:latin typeface="Times New Roman" pitchFamily="18" charset="0"/>
                    <a:cs typeface="Times New Roman" pitchFamily="18" charset="0"/>
                  </a:rPr>
                  <a:t>a small </a:t>
                </a:r>
                <a:r>
                  <a:rPr lang="en-US" dirty="0" smtClean="0">
                    <a:latin typeface="Times New Roman" pitchFamily="18" charset="0"/>
                    <a:cs typeface="Times New Roman" pitchFamily="18" charset="0"/>
                  </a:rPr>
                  <a:t>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a:t>
                </a:r>
                <a:r>
                  <a:rPr lang="en-US" dirty="0" smtClean="0">
                    <a:latin typeface="Times New Roman" pitchFamily="18" charset="0"/>
                    <a:cs typeface="Times New Roman" pitchFamily="18" charset="0"/>
                  </a:rPr>
                  <a:t>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dispersive</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a:t>
                </a:r>
                <a:r>
                  <a:rPr lang="en-US" dirty="0" smtClean="0">
                    <a:latin typeface="Times New Roman" pitchFamily="18" charset="0"/>
                    <a:cs typeface="Times New Roman" pitchFamily="18" charset="0"/>
                  </a:rPr>
                  <a:t>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a:t>
                </a:r>
                <a:r>
                  <a:rPr lang="en-US" dirty="0" smtClean="0">
                    <a:latin typeface="Times New Roman" pitchFamily="18" charset="0"/>
                    <a:cs typeface="Times New Roman" pitchFamily="18" charset="0"/>
                  </a:rPr>
                  <a:t>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endParaRPr lang="en-US" dirty="0">
              <a:latin typeface="Times New Roman" pitchFamily="18" charset="0"/>
              <a:cs typeface="Times New Roman" pitchFamily="18" charset="0"/>
            </a:endParaRP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a:t>
            </a:r>
            <a:r>
              <a:rPr lang="en-US" dirty="0">
                <a:latin typeface="Times New Roman" pitchFamily="18" charset="0"/>
                <a:cs typeface="Times New Roman" pitchFamily="18" charset="0"/>
              </a:rPr>
              <a:t>Storage in Magnetic Transmission Line 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latin typeface="Times New Roman" pitchFamily="18" charset="0"/>
                <a:cs typeface="Times New Roman" pitchFamily="18" charset="0"/>
              </a:rPr>
              <a:t>2.4. Comparison of the three Magnetic Circuit Models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556606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3705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Method </a:t>
            </a:r>
            <a:r>
              <a:rPr lang="en-US" dirty="0">
                <a:latin typeface="Times New Roman" pitchFamily="18" charset="0"/>
                <a:cs typeface="Times New Roman" pitchFamily="18" charset="0"/>
              </a:rPr>
              <a:t>(1966)</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endParaRPr lang="en-US" dirty="0">
              <a:latin typeface="Times New Roman" pitchFamily="18" charset="0"/>
              <a:cs typeface="Times New Roman" pitchFamily="18" charset="0"/>
            </a:endParaRP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 </a:t>
            </a: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explains the electrodynamic properties of metals by regarding conduction band electrons as non-interacting electron gas. </a:t>
            </a:r>
          </a:p>
          <a:p>
            <a:pPr marL="457200" indent="-457200">
              <a:buFont typeface="+mj-lt"/>
              <a:buAutoNum type="arabicPeriod"/>
            </a:pPr>
            <a:r>
              <a:rPr lang="en-US" sz="2400" dirty="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describes the precessional motion of saturated magnetic dipoles in a magnetic field.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media, non-diagonal 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928" t="-2561" r="-17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a:latin typeface="Times New Roman" pitchFamily="18" charset="0"/>
                <a:cs typeface="Times New Roman" pitchFamily="18" charset="0"/>
              </a:rPr>
              <a:t>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a:t>
            </a:r>
            <a:r>
              <a:rPr lang="en-US" dirty="0" smtClean="0">
                <a:latin typeface="Times New Roman" pitchFamily="18" charset="0"/>
                <a:cs typeface="Times New Roman" pitchFamily="18" charset="0"/>
              </a:rPr>
              <a:t>consisted </a:t>
            </a:r>
            <a:r>
              <a:rPr lang="en-US" dirty="0" smtClean="0">
                <a:latin typeface="Times New Roman" pitchFamily="18" charset="0"/>
                <a:cs typeface="Times New Roman" pitchFamily="18" charset="0"/>
              </a:rPr>
              <a:t>of</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an inhomogeneous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dispersive ferromagnetic core used in a 1MHz – 1 GHz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determine 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a:latin typeface="Times New Roman" pitchFamily="18" charset="0"/>
                <a:cs typeface="Times New Roman" pitchFamily="18" charset="0"/>
              </a:rPr>
              <a:t>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65</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2319442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67</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a:latin typeface="Times New Roman" pitchFamily="18" charset="0"/>
                <a:cs typeface="Times New Roman" pitchFamily="18" charset="0"/>
              </a:rPr>
              <a:t>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68</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5816844" y="2299062"/>
            <a:ext cx="5978916" cy="343172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Simulation parameters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69</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Rectangle 2"/>
              <p:cNvSpPr/>
              <p:nvPr/>
            </p:nvSpPr>
            <p:spPr>
              <a:xfrm>
                <a:off x="512866" y="1778570"/>
                <a:ext cx="5410200" cy="5688160"/>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Temporal and Spatial resolution</a:t>
                </a:r>
              </a:p>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=8.33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𝑝𝑠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=2.5</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Gyrotropic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Drude</a:t>
                </a:r>
                <a:r>
                  <a:rPr lang="en-US" sz="2000" dirty="0" smtClean="0">
                    <a:latin typeface="Times New Roman" panose="02020603050405020304" pitchFamily="18" charset="0"/>
                    <a:cs typeface="Times New Roman" panose="02020603050405020304" pitchFamily="18" charset="0"/>
                  </a:rPr>
                  <a:t>-Lorentzian Permeability</a:t>
                </a: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x</m:t>
                              </m:r>
                            </m:e>
                          </m:d>
                          <m:r>
                            <a:rPr lang="en-US" sz="1600" b="0" i="0">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σ</m:t>
                                  </m:r>
                                </m:e>
                                <m:sub>
                                  <m:r>
                                    <m:rPr>
                                      <m:sty m:val="p"/>
                                    </m:rPr>
                                    <a:rPr lang="en-US" sz="1600" b="0" i="0">
                                      <a:latin typeface="Cambria Math" panose="02040503050406030204" pitchFamily="18" charset="0"/>
                                    </a:rPr>
                                    <m:t>n</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x</m:t>
                                  </m:r>
                                </m:e>
                              </m:d>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m:rPr>
                                      <m:sty m:val="p"/>
                                    </m:rPr>
                                    <a:rPr lang="en-US" sz="1600" b="0" i="0">
                                      <a:latin typeface="Cambria Math" panose="02040503050406030204" pitchFamily="18" charset="0"/>
                                    </a:rPr>
                                    <m:t>n</m:t>
                                  </m:r>
                                </m:sub>
                                <m:sup>
                                  <m:r>
                                    <a:rPr lang="en-US" sz="1600" b="0" i="0">
                                      <a:latin typeface="Cambria Math" panose="02040503050406030204" pitchFamily="18" charset="0"/>
                                    </a:rPr>
                                    <m:t>2</m:t>
                                  </m:r>
                                </m:sup>
                              </m:sSubSup>
                            </m:num>
                            <m:den>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m:rPr>
                                      <m:sty m:val="p"/>
                                    </m:rPr>
                                    <a:rPr lang="en-US" sz="1600" b="0" i="0">
                                      <a:latin typeface="Cambria Math" panose="02040503050406030204" pitchFamily="18" charset="0"/>
                                    </a:rPr>
                                    <m:t>n</m:t>
                                  </m:r>
                                </m:sub>
                                <m:sup>
                                  <m:r>
                                    <a:rPr lang="en-US" sz="1600" b="0" i="0">
                                      <a:latin typeface="Cambria Math" panose="02040503050406030204" pitchFamily="18" charset="0"/>
                                    </a:rPr>
                                    <m:t>2</m:t>
                                  </m:r>
                                </m:sup>
                              </m:sSubSup>
                              <m:r>
                                <a:rPr lang="en-US" sz="1600" b="0" i="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b="0" i="0">
                                      <a:latin typeface="Cambria Math" panose="02040503050406030204" pitchFamily="18" charset="0"/>
                                    </a:rPr>
                                    <m:t>ω</m:t>
                                  </m:r>
                                </m:e>
                                <m:sup>
                                  <m:r>
                                    <a:rPr lang="en-US" sz="1600" b="0" i="0">
                                      <a:latin typeface="Cambria Math" panose="02040503050406030204" pitchFamily="18" charset="0"/>
                                    </a:rPr>
                                    <m:t>2</m:t>
                                  </m:r>
                                </m:sup>
                              </m:sSup>
                              <m:r>
                                <a:rPr lang="en-US" sz="1600" b="0" i="0">
                                  <a:latin typeface="Cambria Math" panose="02040503050406030204" pitchFamily="18" charset="0"/>
                                </a:rPr>
                                <m:t>+</m:t>
                              </m:r>
                              <m:r>
                                <m:rPr>
                                  <m:sty m:val="p"/>
                                </m:rPr>
                                <a:rPr lang="en-US" sz="1600" b="0" i="0">
                                  <a:latin typeface="Cambria Math" panose="02040503050406030204" pitchFamily="18" charset="0"/>
                                </a:rPr>
                                <m:t>jω</m:t>
                              </m:r>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γ</m:t>
                                  </m:r>
                                </m:e>
                                <m:sub>
                                  <m:r>
                                    <m:rPr>
                                      <m:sty m:val="p"/>
                                    </m:rPr>
                                    <a:rPr lang="en-US" sz="1600" b="0" i="0">
                                      <a:latin typeface="Cambria Math" panose="02040503050406030204" pitchFamily="18" charset="0"/>
                                    </a:rPr>
                                    <m:t>n</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b="0" i="0" smtClean="0">
                                          <a:latin typeface="Cambria Math" panose="02040503050406030204" pitchFamily="18" charset="0"/>
                                        </a:rPr>
                                        <m:t>b</m:t>
                                      </m:r>
                                    </m:e>
                                    <m:sup>
                                      <m:r>
                                        <a:rPr lang="en-US" sz="1600">
                                          <a:latin typeface="Cambria Math" panose="02040503050406030204" pitchFamily="18" charset="0"/>
                                        </a:rPr>
                                        <m:t>2</m:t>
                                      </m:r>
                                    </m:sup>
                                  </m:sSup>
                                </m:num>
                                <m:den>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m:rPr>
                                          <m:sty m:val="p"/>
                                        </m:rPr>
                                        <a:rPr lang="en-US" sz="1600">
                                          <a:latin typeface="Cambria Math" panose="02040503050406030204" pitchFamily="18" charset="0"/>
                                        </a:rPr>
                                        <m:t>n</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γ</m:t>
                                      </m:r>
                                    </m:e>
                                    <m:sub>
                                      <m:r>
                                        <m:rPr>
                                          <m:sty m:val="p"/>
                                        </m:rPr>
                                        <a:rPr lang="en-US" sz="1600">
                                          <a:latin typeface="Cambria Math" panose="02040503050406030204" pitchFamily="18" charset="0"/>
                                        </a:rPr>
                                        <m:t>n</m:t>
                                      </m:r>
                                    </m:sub>
                                  </m:sSub>
                                </m:den>
                              </m:f>
                            </m:den>
                          </m:f>
                        </m:e>
                      </m:d>
                    </m:oMath>
                  </m:oMathPara>
                </a14:m>
                <a:endParaRPr lang="en-US" sz="2000" dirty="0" smtClean="0">
                  <a:latin typeface="Times New Roman" panose="02020603050405020304" pitchFamily="18" charset="0"/>
                  <a:cs typeface="Times New Roman" panose="02020603050405020304" pitchFamily="18" charset="0"/>
                </a:endParaRPr>
              </a:p>
              <a:p>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r>
                        <a:rPr lang="en-US" b="0" i="0" smtClean="0">
                          <a:latin typeface="Cambria Math"/>
                        </a:rPr>
                        <m:t>=10,</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r>
                        <a:rPr lang="en-US" b="0" i="0" smtClean="0">
                          <a:latin typeface="Cambria Math"/>
                        </a:rPr>
                        <m:t>=0.01, </m:t>
                      </m:r>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m:rPr>
                              <m:sty m:val="p"/>
                            </m:rPr>
                            <a:rPr lang="en-US" b="0" i="0" smtClean="0">
                              <a:latin typeface="Cambria Math"/>
                            </a:rPr>
                            <m:t>n</m:t>
                          </m:r>
                        </m:sub>
                      </m:sSub>
                      <m:r>
                        <a:rPr lang="en-US" b="0" i="0" smtClean="0">
                          <a:latin typeface="Cambria Math"/>
                        </a:rPr>
                        <m:t>=</m:t>
                      </m:r>
                      <m:r>
                        <a:rPr lang="en-US" b="0" i="0" smtClean="0">
                          <a:latin typeface="Cambria Math" panose="02040503050406030204" pitchFamily="18" charset="0"/>
                        </a:rPr>
                        <m:t>0.2 </m:t>
                      </m:r>
                      <m:r>
                        <m:rPr>
                          <m:sty m:val="p"/>
                        </m:rPr>
                        <a:rPr lang="en-US" b="0" i="0" smtClean="0">
                          <a:latin typeface="Cambria Math" panose="02040503050406030204" pitchFamily="18" charset="0"/>
                        </a:rPr>
                        <m:t>MHz</m:t>
                      </m:r>
                      <m:r>
                        <a:rPr lang="en-US" b="0" i="0" smtClean="0">
                          <a:latin typeface="Cambria Math" panose="02040503050406030204" pitchFamily="18" charset="0"/>
                        </a:rPr>
                        <m:t>,</m:t>
                      </m:r>
                      <m:r>
                        <m:rPr>
                          <m:sty m:val="p"/>
                        </m:rPr>
                        <a:rPr lang="en-US" b="0" i="0" smtClean="0">
                          <a:latin typeface="Cambria Math" panose="02040503050406030204" pitchFamily="18" charset="0"/>
                        </a:rPr>
                        <m:t>b</m:t>
                      </m:r>
                      <m:r>
                        <a:rPr lang="en-US" b="0" i="0" smtClean="0">
                          <a:latin typeface="Cambria Math" panose="02040503050406030204" pitchFamily="18" charset="0"/>
                        </a:rPr>
                        <m:t>=1</m:t>
                      </m:r>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=0.005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512866" y="1778570"/>
                <a:ext cx="5410200" cy="5688160"/>
              </a:xfrm>
              <a:prstGeom prst="rect">
                <a:avLst/>
              </a:prstGeom>
              <a:blipFill>
                <a:blip r:embed="rId2"/>
                <a:stretch>
                  <a:fillRect l="-1014" t="-64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923066" y="1690688"/>
            <a:ext cx="5872694" cy="4407869"/>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5194300"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of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70</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a:latin typeface="Times New Roman" panose="02020603050405020304" pitchFamily="18" charset="0"/>
                <a:cs typeface="Times New Roman" panose="02020603050405020304" pitchFamily="18" charset="0"/>
              </a:rPr>
              <a:t>Longitudinal 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6033189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a:latin typeface="Times New Roman" panose="02020603050405020304" pitchFamily="18" charset="0"/>
                <a:cs typeface="Times New Roman" panose="02020603050405020304" pitchFamily="18" charset="0"/>
              </a:rPr>
              <a:t>Transverse 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a:latin typeface="Times New Roman" panose="02020603050405020304" pitchFamily="18" charset="0"/>
                <a:cs typeface="Times New Roman" panose="02020603050405020304" pitchFamily="18" charset="0"/>
              </a:rPr>
              <a:t>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a:t>
            </a:r>
            <a:r>
              <a:rPr lang="en-US" dirty="0">
                <a:latin typeface="Times New Roman" pitchFamily="18" charset="0"/>
                <a:cs typeface="Times New Roman" pitchFamily="18" charset="0"/>
              </a:rPr>
              <a:t>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74</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630091" y="1690688"/>
            <a:ext cx="6216156" cy="4665662"/>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a:t>
            </a:r>
            <a:r>
              <a:rPr lang="en-US" dirty="0">
                <a:latin typeface="Times New Roman" pitchFamily="18" charset="0"/>
                <a:cs typeface="Times New Roman" pitchFamily="18" charset="0"/>
              </a:rPr>
              <a:t>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603026" y="1591540"/>
            <a:ext cx="6024589" cy="4521877"/>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a:t>
            </a:r>
            <a:r>
              <a:rPr lang="en-US" dirty="0">
                <a:latin typeface="Times New Roman" pitchFamily="18" charset="0"/>
                <a:cs typeface="Times New Roman" pitchFamily="18" charset="0"/>
              </a:rPr>
              <a:t>Longitudinal Admittance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276911"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76911" y="1961383"/>
                <a:ext cx="5267332" cy="3255828"/>
              </a:xfrm>
              <a:prstGeom prst="rect">
                <a:avLst/>
              </a:prstGeom>
              <a:blipFill>
                <a:blip r:embed="rId2"/>
                <a:stretch>
                  <a:fillRect l="-1505"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544243" y="1623874"/>
            <a:ext cx="6085933" cy="4567920"/>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a:t>
            </a:r>
            <a:r>
              <a:rPr lang="en-US" dirty="0">
                <a:latin typeface="Times New Roman" panose="02020603050405020304" pitchFamily="18" charset="0"/>
                <a:cs typeface="Times New Roman" pitchFamily="18" charset="0"/>
              </a:rPr>
              <a:t>Transverse Impedance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77</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622621" y="1565647"/>
            <a:ext cx="6186202" cy="464317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Evolution of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78</a:t>
            </a:fld>
            <a:endParaRPr lang="en-US"/>
          </a:p>
        </p:txBody>
      </p:sp>
      <p:pic>
        <p:nvPicPr>
          <p:cNvPr id="7" name="Picture 6"/>
          <p:cNvPicPr>
            <a:picLocks noChangeAspect="1"/>
          </p:cNvPicPr>
          <p:nvPr/>
        </p:nvPicPr>
        <p:blipFill>
          <a:blip r:embed="rId2"/>
          <a:stretch>
            <a:fillRect/>
          </a:stretch>
        </p:blipFill>
        <p:spPr>
          <a:xfrm>
            <a:off x="838200" y="1560940"/>
            <a:ext cx="10324501" cy="4925159"/>
          </a:xfrm>
          <a:prstGeom prst="rect">
            <a:avLst/>
          </a:prstGeom>
        </p:spPr>
      </p:pic>
    </p:spTree>
    <p:extLst>
      <p:ext uri="{BB962C8B-B14F-4D97-AF65-F5344CB8AC3E}">
        <p14:creationId xmlns:p14="http://schemas.microsoft.com/office/powerpoint/2010/main" val="9350409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Insertion Loss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79</a:t>
            </a:fld>
            <a:endParaRPr lang="en-US">
              <a:latin typeface="Times New Roman" pitchFamily="18" charset="0"/>
              <a:cs typeface="Times New Roman" pitchFamily="18" charset="0"/>
            </a:endParaRPr>
          </a:p>
        </p:txBody>
      </p:sp>
      <p:sp>
        <p:nvSpPr>
          <p:cNvPr id="7" name="TextBox 6"/>
          <p:cNvSpPr txBox="1"/>
          <p:nvPr/>
        </p:nvSpPr>
        <p:spPr>
          <a:xfrm>
            <a:off x="818866" y="1774209"/>
            <a:ext cx="5264434" cy="4893647"/>
          </a:xfrm>
          <a:prstGeom prst="rect">
            <a:avLst/>
          </a:prstGeom>
          <a:noFill/>
        </p:spPr>
        <p:txBody>
          <a:bodyPr wrap="square" rtlCol="0">
            <a:spAutoFit/>
          </a:bodyPr>
          <a:lstStyle/>
          <a:p>
            <a:pPr marL="342900" indent="-342900" algn="just">
              <a:buFont typeface="+mj-lt"/>
              <a:buAutoNum type="arabicPeriod"/>
            </a:pPr>
            <a:r>
              <a:rPr lang="en-US" sz="2400" dirty="0">
                <a:latin typeface="Times New Roman" pitchFamily="18" charset="0"/>
                <a:cs typeface="Times New Roman" pitchFamily="18" charset="0"/>
              </a:rPr>
              <a:t>The low frequency droop below 200 MHz is attributed to the diminishing shunt magnetizing reactance and high series capacitive reactance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The mid-band insertion loss is attributed to loss across the magnetic conductance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Above 7</a:t>
            </a:r>
            <a:r>
              <a:rPr lang="en-US" sz="2400" dirty="0" smtClean="0">
                <a:latin typeface="Times New Roman" pitchFamily="18" charset="0"/>
                <a:cs typeface="Times New Roman" pitchFamily="18" charset="0"/>
              </a:rPr>
              <a:t>00 </a:t>
            </a:r>
            <a:r>
              <a:rPr lang="en-US" sz="2400" dirty="0">
                <a:latin typeface="Times New Roman" pitchFamily="18" charset="0"/>
                <a:cs typeface="Times New Roman" pitchFamily="18" charset="0"/>
              </a:rPr>
              <a:t>MHz, the attenuation constant increases, the magnetic reluctance increases, the permeability decreases and the shunt magnetic reactance drops. Hence magnetic losses increase as well. </a:t>
            </a:r>
          </a:p>
        </p:txBody>
      </p:sp>
      <p:pic>
        <p:nvPicPr>
          <p:cNvPr id="6" name="Picture 5"/>
          <p:cNvPicPr>
            <a:picLocks noChangeAspect="1"/>
          </p:cNvPicPr>
          <p:nvPr/>
        </p:nvPicPr>
        <p:blipFill>
          <a:blip r:embed="rId2"/>
          <a:stretch>
            <a:fillRect/>
          </a:stretch>
        </p:blipFill>
        <p:spPr>
          <a:xfrm>
            <a:off x="6564815" y="2072725"/>
            <a:ext cx="5228038" cy="3182813"/>
          </a:xfrm>
          <a:prstGeom prst="rect">
            <a:avLst/>
          </a:prstGeom>
        </p:spPr>
      </p:pic>
    </p:spTree>
    <p:extLst>
      <p:ext uri="{BB962C8B-B14F-4D97-AF65-F5344CB8AC3E}">
        <p14:creationId xmlns:p14="http://schemas.microsoft.com/office/powerpoint/2010/main" val="24060996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r>
                  <a:rPr lang="en-US" b="1" dirty="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a:latin typeface="Times New Roman" pitchFamily="18" charset="0"/>
                <a:cs typeface="Times New Roman" pitchFamily="18" charset="0"/>
              </a:rPr>
              <a:t>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pitchFamily="18" charset="0"/>
                <a:cs typeface="Times New Roman" pitchFamily="18" charset="0"/>
              </a:rPr>
              <a:t>The MEEP simulation results are only valid for small signal analysis of the Gyromagnetic, Dispersive Ferromagnetic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a:latin typeface="Times New Roman" pitchFamily="18" charset="0"/>
                <a:cs typeface="Times New Roman" pitchFamily="18" charset="0"/>
              </a:rPr>
              <a:t>Magnetostriction</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81</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a:t>
            </a:r>
            <a:r>
              <a:rPr lang="en-US" dirty="0" smtClean="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30 </a:t>
            </a:r>
            <a:r>
              <a:rPr lang="en-US" dirty="0" smtClean="0">
                <a:latin typeface="Times New Roman" pitchFamily="18" charset="0"/>
                <a:cs typeface="Times New Roman" pitchFamily="18" charset="0"/>
              </a:rPr>
              <a:t>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a:t>
            </a:r>
            <a:r>
              <a:rPr lang="en-US" dirty="0" smtClean="0">
                <a:latin typeface="Times New Roman" pitchFamily="18" charset="0"/>
                <a:cs typeface="Times New Roman" pitchFamily="18" charset="0"/>
              </a:rPr>
              <a:t>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82</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1151489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Conclusion and Scope for Further Work</a:t>
            </a: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 for Electromagnetic Compatibility issues.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a:t>
            </a:r>
            <a:r>
              <a:rPr lang="en-US" dirty="0">
                <a:latin typeface="Times New Roman" panose="02020603050405020304" pitchFamily="18" charset="0"/>
                <a:cs typeface="Times New Roman" pitchFamily="18" charset="0"/>
              </a:rPr>
              <a:t>Conclusion and Scope 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a:t>
                          </a: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4259</TotalTime>
  <Words>4428</Words>
  <Application>Microsoft Office PowerPoint</Application>
  <PresentationFormat>Widescreen</PresentationFormat>
  <Paragraphs>742</Paragraphs>
  <Slides>87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2.4. Comparison of the three Magnetic Circuit Models</vt:lpstr>
      <vt:lpstr>2.4. Comparison of three Models </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Dispersion</vt:lpstr>
      <vt:lpstr>3.2. MEEP: Material Dispersion Drude-Lorentzian Model (1900) </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Simulation parameters</vt:lpstr>
      <vt:lpstr>3.3. Soft Electric Gaussian Current Pulse</vt:lpstr>
      <vt:lpstr>3.3. Longitudinal Fields</vt:lpstr>
      <vt:lpstr>3.3. Transverse Fields</vt:lpstr>
      <vt:lpstr>3.3. Field Map for Magnetic Transmission Line</vt:lpstr>
      <vt:lpstr>3.3. Propagation Constant of Magnetic Transmission Line</vt:lpstr>
      <vt:lpstr>3.3. Intrinsic Wave Impedance of Magnetic Transmission Line</vt:lpstr>
      <vt:lpstr>3.3. Longitudinal Admittance</vt:lpstr>
      <vt:lpstr>3.3. Transverse Impedance</vt:lpstr>
      <vt:lpstr>3.3. Evolution of Poynting Flux Density</vt:lpstr>
      <vt:lpstr>3.3. Pulse Transformer Insertion Loss</vt:lpstr>
      <vt:lpstr>3.3. Limitations of MEEP simulation</vt:lpstr>
      <vt:lpstr>4. Conclusion</vt:lpstr>
      <vt:lpstr>4. Conclusion</vt:lpstr>
      <vt:lpstr>4. Comparison of three Models </vt:lpstr>
      <vt:lpstr>4. Conclusion and Scope for Further Work</vt:lpstr>
      <vt:lpstr>4. Conclusion and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1210</cp:revision>
  <dcterms:created xsi:type="dcterms:W3CDTF">2019-10-08T20:14:06Z</dcterms:created>
  <dcterms:modified xsi:type="dcterms:W3CDTF">2020-09-13T12:32:50Z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